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7" r:id="rId10"/>
    <p:sldId id="269" r:id="rId11"/>
    <p:sldId id="274" r:id="rId12"/>
    <p:sldId id="271" r:id="rId13"/>
    <p:sldId id="273" r:id="rId14"/>
    <p:sldId id="272" r:id="rId15"/>
    <p:sldId id="276" r:id="rId16"/>
    <p:sldId id="275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7F9F3-0006-4346-9377-2E54F85D5CB5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77ED-BC2B-4EFA-A463-18E847EEAA4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7F9F3-0006-4346-9377-2E54F85D5CB5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77ED-BC2B-4EFA-A463-18E847EEAA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7F9F3-0006-4346-9377-2E54F85D5CB5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77ED-BC2B-4EFA-A463-18E847EEAA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7F9F3-0006-4346-9377-2E54F85D5CB5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77ED-BC2B-4EFA-A463-18E847EEAA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7F9F3-0006-4346-9377-2E54F85D5CB5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5BD77ED-BC2B-4EFA-A463-18E847EEAA4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7F9F3-0006-4346-9377-2E54F85D5CB5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77ED-BC2B-4EFA-A463-18E847EEAA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7F9F3-0006-4346-9377-2E54F85D5CB5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77ED-BC2B-4EFA-A463-18E847EEAA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7F9F3-0006-4346-9377-2E54F85D5CB5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77ED-BC2B-4EFA-A463-18E847EEAA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7F9F3-0006-4346-9377-2E54F85D5CB5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77ED-BC2B-4EFA-A463-18E847EEAA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7F9F3-0006-4346-9377-2E54F85D5CB5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77ED-BC2B-4EFA-A463-18E847EEAA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7F9F3-0006-4346-9377-2E54F85D5CB5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77ED-BC2B-4EFA-A463-18E847EEAA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937F9F3-0006-4346-9377-2E54F85D5CB5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5BD77ED-BC2B-4EFA-A463-18E847EEAA4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8229600" cy="201622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200 лет со дня рождения великого русского писателя Н. А. </a:t>
            </a:r>
            <a:r>
              <a:rPr lang="ru-RU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екрасова</a:t>
            </a:r>
            <a:endParaRPr lang="ru-RU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62176" y="3140968"/>
            <a:ext cx="533152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«Некрасов есть русский исторический тип» </a:t>
            </a:r>
          </a:p>
          <a:p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Федор Достоевский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https://kniganika.ru/images/detailed/2/2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9144000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190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339752" y="188640"/>
            <a:ext cx="6624736" cy="3240360"/>
          </a:xfrm>
        </p:spPr>
        <p:txBody>
          <a:bodyPr>
            <a:normAutofit fontScale="92500" lnSpcReduction="10000"/>
          </a:bodyPr>
          <a:lstStyle/>
          <a:p>
            <a:pPr marL="137160" indent="0" algn="just">
              <a:buNone/>
            </a:pPr>
            <a:r>
              <a:rPr lang="ru-RU" sz="2200" b="1" i="1" dirty="0"/>
              <a:t>Катерли Е. Некрасов / Е. Катерли. – Калуга : Калужское книжное издательство, 1959. – 151 с</a:t>
            </a:r>
            <a:r>
              <a:rPr lang="ru-RU" sz="2200" b="1" i="1" dirty="0" smtClean="0"/>
              <a:t>.</a:t>
            </a:r>
          </a:p>
          <a:p>
            <a:pPr marL="137160" indent="0" algn="just">
              <a:buNone/>
            </a:pPr>
            <a:endParaRPr lang="ru-RU" sz="1800" dirty="0" smtClean="0"/>
          </a:p>
          <a:p>
            <a:pPr algn="just"/>
            <a:r>
              <a:rPr lang="ru-RU" sz="1800" dirty="0" smtClean="0"/>
              <a:t>« </a:t>
            </a:r>
            <a:r>
              <a:rPr lang="ru-RU" sz="1800" dirty="0"/>
              <a:t>Некрасов » в серии «Гениальные люди великой русской нации</a:t>
            </a:r>
            <a:r>
              <a:rPr lang="ru-RU" sz="1800" dirty="0" smtClean="0"/>
              <a:t>».</a:t>
            </a:r>
            <a:endParaRPr lang="ru-RU" sz="1800" dirty="0"/>
          </a:p>
          <a:p>
            <a:pPr algn="just"/>
            <a:r>
              <a:rPr lang="ru-RU" sz="1800" dirty="0" smtClean="0"/>
              <a:t>Катерли Е. </a:t>
            </a:r>
            <a:r>
              <a:rPr lang="ru-RU" sz="1800" dirty="0"/>
              <a:t>работала над повестью долго, вдохновенно и </a:t>
            </a:r>
            <a:r>
              <a:rPr lang="ru-RU" sz="1800" dirty="0" smtClean="0"/>
              <a:t>тщательно, </a:t>
            </a:r>
            <a:r>
              <a:rPr lang="ru-RU" sz="1800" dirty="0"/>
              <a:t>консультировалась с проф.-некрасоведом В. Е. </a:t>
            </a:r>
            <a:r>
              <a:rPr lang="ru-RU" sz="1800" dirty="0" smtClean="0"/>
              <a:t>Евгеньевым-Максимовым. </a:t>
            </a:r>
            <a:r>
              <a:rPr lang="ru-RU" sz="1800" dirty="0"/>
              <a:t>Начала работу над повестью еще до войны, закончила во </a:t>
            </a:r>
            <a:r>
              <a:rPr lang="ru-RU" sz="1800" dirty="0" smtClean="0"/>
              <a:t>время Блокады Повесть </a:t>
            </a:r>
            <a:r>
              <a:rPr lang="ru-RU" sz="1800" dirty="0"/>
              <a:t>подверглась резкой критике со стороны партийного руководства за недостаточно «канонический» образ поэта и </a:t>
            </a:r>
            <a:r>
              <a:rPr lang="ru-RU" sz="1800" dirty="0" smtClean="0"/>
              <a:t>излишнее внимание </a:t>
            </a:r>
            <a:r>
              <a:rPr lang="ru-RU" sz="1800" dirty="0"/>
              <a:t>к личной жизни Некрасова.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24" y="260648"/>
            <a:ext cx="1950318" cy="287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24" y="3645024"/>
            <a:ext cx="1961206" cy="2986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9752" y="3485368"/>
            <a:ext cx="6696744" cy="355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algn="just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b="1" i="1" dirty="0"/>
              <a:t>Панаев И. И. Литературные воспоминания / И. И. Панаев. – Ленинград : Государственное изд – во Художественной литературы, </a:t>
            </a:r>
            <a:r>
              <a:rPr lang="ru-RU" b="1" i="1" dirty="0" smtClean="0"/>
              <a:t> 1950</a:t>
            </a:r>
            <a:r>
              <a:rPr lang="ru-RU" b="1" i="1" dirty="0"/>
              <a:t>. – 472 с</a:t>
            </a:r>
            <a:r>
              <a:rPr lang="ru-RU" b="1" i="1" dirty="0" smtClean="0"/>
              <a:t>.</a:t>
            </a:r>
          </a:p>
          <a:p>
            <a:pPr marL="137160" algn="just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endParaRPr lang="ru-RU" dirty="0">
              <a:solidFill>
                <a:prstClr val="white"/>
              </a:solidFill>
            </a:endParaRPr>
          </a:p>
          <a:p>
            <a:pPr marL="548640" lvl="0" indent="-411480" algn="just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ru-RU" sz="1600" dirty="0"/>
              <a:t>«Литературные воспоминания» И</a:t>
            </a:r>
            <a:r>
              <a:rPr lang="ru-RU" sz="1600" dirty="0" smtClean="0"/>
              <a:t>. И. Панаева </a:t>
            </a:r>
            <a:r>
              <a:rPr lang="ru-RU" sz="1600" dirty="0"/>
              <a:t>(1812—1862) знакомят читателя со многими фактами русского литературно-общественного движения 1830—1850-х годов. Панаев, издававший совместно с Н</a:t>
            </a:r>
            <a:r>
              <a:rPr lang="ru-RU" sz="1600" dirty="0" smtClean="0"/>
              <a:t>. А. Некрасовым </a:t>
            </a:r>
            <a:r>
              <a:rPr lang="ru-RU" sz="1600" dirty="0"/>
              <a:t>журнал «Современник», рассказывает многочисленные эпизоды, характеризующие литературную жизнь того времени. Перед читателем проходит галерея писателей, журналистов, критиков, ученых. Воспоминания написаны живо, интересно и увлекательно.</a:t>
            </a:r>
            <a:br>
              <a:rPr lang="ru-RU" sz="1600" dirty="0"/>
            </a:b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884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41241"/>
            <a:ext cx="288032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1840" y="620688"/>
            <a:ext cx="5760640" cy="4869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/>
              <a:t>Скатов Н. Н. Некрасов / Н. Н. Скатов. – 2-е. изд., испр. – Москва : Молодая гвардия, 2004. – 426 </a:t>
            </a:r>
            <a:r>
              <a:rPr lang="en-US" sz="2000" b="1" i="1" dirty="0"/>
              <a:t>[</a:t>
            </a:r>
            <a:r>
              <a:rPr lang="ru-RU" sz="2000" b="1" i="1" dirty="0"/>
              <a:t>6</a:t>
            </a:r>
            <a:r>
              <a:rPr lang="en-US" sz="2000" b="1" i="1" dirty="0"/>
              <a:t>]</a:t>
            </a:r>
            <a:r>
              <a:rPr lang="ru-RU" sz="2000" b="1" i="1" dirty="0"/>
              <a:t> с.: ил. – (Жизнь замечательных людей</a:t>
            </a:r>
            <a:r>
              <a:rPr lang="ru-RU" sz="2000" b="1" i="1" dirty="0" smtClean="0"/>
              <a:t>).</a:t>
            </a:r>
          </a:p>
          <a:p>
            <a:pPr algn="just"/>
            <a:endParaRPr lang="ru-RU" dirty="0"/>
          </a:p>
          <a:p>
            <a:pPr marL="548640" lvl="0" indent="-411480" algn="just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ru-RU" sz="1600" dirty="0" smtClean="0"/>
              <a:t>Книга </a:t>
            </a:r>
            <a:r>
              <a:rPr lang="ru-RU" sz="1600" dirty="0"/>
              <a:t>известного литературоведа Николая Скатова посвящена биографии Н</a:t>
            </a:r>
            <a:r>
              <a:rPr lang="ru-RU" sz="1600" dirty="0" smtClean="0"/>
              <a:t>. А. Некрасова</a:t>
            </a:r>
            <a:r>
              <a:rPr lang="ru-RU" sz="1600" dirty="0"/>
              <a:t>, замечательного не только своим поэтическим творчеством, но и тем вкладом, который он внес в отечественную культуру, будучи редактором крупнейших литературно-публицистических журналов. </a:t>
            </a:r>
            <a:endParaRPr lang="ru-RU" sz="1600" dirty="0" smtClean="0"/>
          </a:p>
          <a:p>
            <a:pPr marL="548640" lvl="0" indent="-411480" algn="just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ru-RU" sz="1600" dirty="0" smtClean="0"/>
              <a:t>Некрасов </a:t>
            </a:r>
            <a:r>
              <a:rPr lang="ru-RU" sz="1600" dirty="0"/>
              <a:t>предстает в книге и как "русский исторический тип", по выражению Достоевского, во всем блеске своей богатой и противоречивой культуры. Некрасов не только великий поэт, но и великий игрок, охотник; он столь же страстно любит все удовольствия, которые доставляет человеку богатство, сколь страстно желает облегчить тяжкую долю угнетенного и угнетаемого народа.</a:t>
            </a:r>
            <a:r>
              <a:rPr lang="ru-RU" sz="1600" dirty="0" smtClean="0">
                <a:solidFill>
                  <a:prstClr val="white"/>
                </a:solidFill>
              </a:rPr>
              <a:t>.</a:t>
            </a:r>
            <a:r>
              <a:rPr lang="ru-RU" sz="1600" dirty="0">
                <a:solidFill>
                  <a:prstClr val="white"/>
                </a:solidFill>
              </a:rPr>
              <a:t/>
            </a:r>
            <a:br>
              <a:rPr lang="ru-RU" sz="1600" dirty="0">
                <a:solidFill>
                  <a:prstClr val="white"/>
                </a:solidFill>
              </a:rPr>
            </a:b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574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19672" y="238965"/>
            <a:ext cx="6696744" cy="936104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 smtClean="0"/>
              <a:t>Произведения  Некрасова Н. А.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80728"/>
            <a:ext cx="288032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/>
              <a:t>Поэмы</a:t>
            </a:r>
          </a:p>
          <a:p>
            <a:pPr algn="just"/>
            <a:r>
              <a:rPr lang="ru-RU" dirty="0" smtClean="0"/>
              <a:t>Горе </a:t>
            </a:r>
            <a:r>
              <a:rPr lang="ru-RU" dirty="0"/>
              <a:t>старого Наума</a:t>
            </a:r>
          </a:p>
          <a:p>
            <a:pPr algn="just"/>
            <a:r>
              <a:rPr lang="ru-RU" dirty="0"/>
              <a:t>Дедушка</a:t>
            </a:r>
          </a:p>
          <a:p>
            <a:pPr algn="just"/>
            <a:r>
              <a:rPr lang="ru-RU" dirty="0"/>
              <a:t>Кабинет восковых фигур</a:t>
            </a:r>
          </a:p>
          <a:p>
            <a:pPr algn="just"/>
            <a:r>
              <a:rPr lang="ru-RU" dirty="0"/>
              <a:t>Кому на Руси жить хорошо</a:t>
            </a:r>
          </a:p>
          <a:p>
            <a:pPr algn="just"/>
            <a:r>
              <a:rPr lang="ru-RU" dirty="0"/>
              <a:t>Коробейники</a:t>
            </a:r>
          </a:p>
          <a:p>
            <a:pPr algn="just"/>
            <a:r>
              <a:rPr lang="ru-RU" dirty="0"/>
              <a:t>Крестьянские дети</a:t>
            </a:r>
          </a:p>
          <a:p>
            <a:pPr algn="just"/>
            <a:r>
              <a:rPr lang="ru-RU" dirty="0"/>
              <a:t>Мороз, Красный Нос (поэма, посвящённая поэтом своей сестре </a:t>
            </a:r>
            <a:r>
              <a:rPr lang="ru-RU" dirty="0" smtClean="0"/>
              <a:t>Анне)</a:t>
            </a:r>
            <a:endParaRPr lang="ru-RU" dirty="0"/>
          </a:p>
          <a:p>
            <a:pPr algn="just"/>
            <a:r>
              <a:rPr lang="ru-RU" dirty="0"/>
              <a:t>На Волге</a:t>
            </a:r>
          </a:p>
          <a:p>
            <a:pPr algn="just"/>
            <a:r>
              <a:rPr lang="ru-RU" dirty="0"/>
              <a:t>Недавнее время</a:t>
            </a:r>
          </a:p>
          <a:p>
            <a:pPr algn="just"/>
            <a:r>
              <a:rPr lang="ru-RU" dirty="0"/>
              <a:t>O погоде (Уличные впечатления)</a:t>
            </a:r>
          </a:p>
          <a:p>
            <a:pPr algn="just"/>
            <a:r>
              <a:rPr lang="ru-RU" dirty="0"/>
              <a:t>Русские женщины</a:t>
            </a:r>
          </a:p>
          <a:p>
            <a:pPr algn="just"/>
            <a:r>
              <a:rPr lang="ru-RU" dirty="0"/>
              <a:t>Рыцарь на час</a:t>
            </a:r>
          </a:p>
          <a:p>
            <a:pPr algn="just"/>
            <a:r>
              <a:rPr lang="ru-RU" dirty="0"/>
              <a:t>Современники</a:t>
            </a:r>
          </a:p>
          <a:p>
            <a:pPr algn="just"/>
            <a:r>
              <a:rPr lang="ru-RU" dirty="0" smtClean="0"/>
              <a:t>Саша и др.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76256" y="1170562"/>
            <a:ext cx="20162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Сказки</a:t>
            </a:r>
          </a:p>
          <a:p>
            <a:r>
              <a:rPr lang="ru-RU" dirty="0"/>
              <a:t>Баба-Яга, Костяная </a:t>
            </a:r>
            <a:r>
              <a:rPr lang="ru-RU" dirty="0" smtClean="0"/>
              <a:t>Нога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1170562"/>
            <a:ext cx="30243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Романы, повести, рассказы</a:t>
            </a:r>
          </a:p>
          <a:p>
            <a:r>
              <a:rPr lang="ru-RU" dirty="0"/>
              <a:t>Мёртвое озеро (роман)</a:t>
            </a:r>
          </a:p>
          <a:p>
            <a:r>
              <a:rPr lang="ru-RU" dirty="0"/>
              <a:t>Три страны света (роман)</a:t>
            </a:r>
          </a:p>
          <a:p>
            <a:r>
              <a:rPr lang="ru-RU" dirty="0"/>
              <a:t>«В тот же день часов в одиннадцать утра…»</a:t>
            </a:r>
          </a:p>
          <a:p>
            <a:r>
              <a:rPr lang="ru-RU" dirty="0"/>
              <a:t>Без вести пропавший пиита</a:t>
            </a:r>
          </a:p>
          <a:p>
            <a:r>
              <a:rPr lang="ru-RU" dirty="0"/>
              <a:t>В Сардинии</a:t>
            </a:r>
          </a:p>
          <a:p>
            <a:r>
              <a:rPr lang="ru-RU" dirty="0"/>
              <a:t>Двадцать пять рублей</a:t>
            </a:r>
          </a:p>
          <a:p>
            <a:r>
              <a:rPr lang="ru-RU" dirty="0"/>
              <a:t>Жизнь Александры Ивановны</a:t>
            </a:r>
          </a:p>
          <a:p>
            <a:r>
              <a:rPr lang="ru-RU" dirty="0"/>
              <a:t>Жизнь и похождения Тихона </a:t>
            </a:r>
            <a:r>
              <a:rPr lang="ru-RU" dirty="0" err="1"/>
              <a:t>Тростникова</a:t>
            </a:r>
            <a:endParaRPr lang="ru-RU" dirty="0"/>
          </a:p>
          <a:p>
            <a:r>
              <a:rPr lang="ru-RU" dirty="0"/>
              <a:t>Капитан </a:t>
            </a:r>
            <a:r>
              <a:rPr lang="ru-RU" dirty="0" smtClean="0"/>
              <a:t>Кук и др.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9977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14" y="332656"/>
            <a:ext cx="2013238" cy="291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14" y="3429000"/>
            <a:ext cx="2013238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332656"/>
            <a:ext cx="64807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/>
              <a:t>Некрасов Н. А. Стихотворения / Н. А. Некрасов. – Москва : Детская литература, 2010. – 254 с. : ил. – (Школьная библиотека).</a:t>
            </a:r>
          </a:p>
          <a:p>
            <a:pPr algn="just"/>
            <a:endParaRPr lang="ru-RU" b="1" i="1" dirty="0" smtClean="0"/>
          </a:p>
          <a:p>
            <a:pPr algn="just"/>
            <a:r>
              <a:rPr lang="ru-RU" dirty="0" smtClean="0"/>
              <a:t>В </a:t>
            </a:r>
            <a:r>
              <a:rPr lang="ru-RU" dirty="0"/>
              <a:t>книгу великого русского поэта, «печальника народного горя» Н.А. Некрасова вошло около ста широко известных стихотворений. Среди них - «Поэт и гражданин», «Размышления у парадного подъезда», «Железная дорога» и другие.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48880" y="3340351"/>
            <a:ext cx="67504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/>
              <a:t>Некрасов Н. А. Кому на </a:t>
            </a:r>
            <a:r>
              <a:rPr lang="ru-RU" b="1" i="1" dirty="0"/>
              <a:t>Р</a:t>
            </a:r>
            <a:r>
              <a:rPr lang="ru-RU" b="1" i="1" dirty="0" smtClean="0"/>
              <a:t>уси жить хорошо / Н. А. Некрасов. – Москва : ООО «Издательство </a:t>
            </a:r>
            <a:r>
              <a:rPr lang="ru-RU" b="1" i="1" dirty="0" err="1" smtClean="0"/>
              <a:t>Астрель</a:t>
            </a:r>
            <a:r>
              <a:rPr lang="ru-RU" b="1" i="1" dirty="0" smtClean="0"/>
              <a:t>», 2004. – 236 с. – (Школьная хрестоматия).</a:t>
            </a:r>
          </a:p>
          <a:p>
            <a:pPr algn="just"/>
            <a:endParaRPr lang="ru-RU" b="1" i="1" dirty="0" smtClean="0"/>
          </a:p>
          <a:p>
            <a:pPr algn="just"/>
            <a:r>
              <a:rPr lang="ru-RU" dirty="0" smtClean="0"/>
              <a:t>В </a:t>
            </a:r>
            <a:r>
              <a:rPr lang="ru-RU" dirty="0"/>
              <a:t>состав серии «Школьная хрестоматия» включены все произведения русской и зарубежной </a:t>
            </a:r>
            <a:r>
              <a:rPr lang="ru-RU" dirty="0" smtClean="0"/>
              <a:t>классики. 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Настоящее издание кроме поэмы  </a:t>
            </a:r>
            <a:r>
              <a:rPr lang="ru-RU" dirty="0"/>
              <a:t>«Кому на Руси жить хорошо» Н</a:t>
            </a:r>
            <a:r>
              <a:rPr lang="ru-RU" dirty="0" smtClean="0"/>
              <a:t>. А</a:t>
            </a:r>
            <a:r>
              <a:rPr lang="ru-RU" dirty="0"/>
              <a:t>. </a:t>
            </a:r>
            <a:r>
              <a:rPr lang="ru-RU" dirty="0" smtClean="0"/>
              <a:t>Некрасова содержит дополнительные материалы в помощь учащимся: комментарии</a:t>
            </a:r>
            <a:r>
              <a:rPr lang="ru-RU" dirty="0"/>
              <a:t>, критические и биографические материалы, темы и тезисные планы сочинений.</a:t>
            </a:r>
          </a:p>
        </p:txBody>
      </p:sp>
    </p:spTree>
    <p:extLst>
      <p:ext uri="{BB962C8B-B14F-4D97-AF65-F5344CB8AC3E}">
        <p14:creationId xmlns:p14="http://schemas.microsoft.com/office/powerpoint/2010/main" val="935858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v2.litres.ru/pub/c/bumajnaya-kniga/cover_max1500/42295726-avtor-n-a-nekrasov-izbrannye-sochineniya-422957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45797"/>
            <a:ext cx="1944216" cy="278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cdn1.ozone.ru/s3/multimedia-v/60213460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52" y="332656"/>
            <a:ext cx="1872176" cy="293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229799"/>
            <a:ext cx="65527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/>
              <a:t>Некрасов Н. А. Кому на </a:t>
            </a:r>
            <a:r>
              <a:rPr lang="ru-RU" b="1" i="1" dirty="0"/>
              <a:t>Р</a:t>
            </a:r>
            <a:r>
              <a:rPr lang="ru-RU" b="1" i="1" dirty="0" smtClean="0"/>
              <a:t>уси жить хорошо : поэма / Н. А. Некрасов. – Санкт-Петербург : Азбука; Азбука-Аттикус, 2012. – 288 с.</a:t>
            </a:r>
          </a:p>
          <a:p>
            <a:pPr algn="just"/>
            <a:endParaRPr lang="ru-RU" b="1" i="1" dirty="0" smtClean="0"/>
          </a:p>
          <a:p>
            <a:pPr algn="just"/>
            <a:r>
              <a:rPr lang="ru-RU" dirty="0" smtClean="0"/>
              <a:t>Поэма </a:t>
            </a:r>
            <a:r>
              <a:rPr lang="ru-RU" dirty="0"/>
              <a:t>"Кому на Руси жить хорошо" оказалась главным произведением Н</a:t>
            </a:r>
            <a:r>
              <a:rPr lang="ru-RU" dirty="0" smtClean="0"/>
              <a:t>. А. Некрасова</a:t>
            </a:r>
            <a:r>
              <a:rPr lang="ru-RU" dirty="0"/>
              <a:t>, вершиной его творчества. Задумав поэму в 1863 году, вскоре после отмены крепостного права, поэт работал над ней </a:t>
            </a:r>
            <a:r>
              <a:rPr lang="ru-RU" dirty="0" smtClean="0"/>
              <a:t> </a:t>
            </a:r>
            <a:r>
              <a:rPr lang="ru-RU" dirty="0"/>
              <a:t>с большими перерывами </a:t>
            </a:r>
            <a:r>
              <a:rPr lang="ru-RU" dirty="0" smtClean="0"/>
              <a:t> </a:t>
            </a:r>
            <a:r>
              <a:rPr lang="ru-RU" dirty="0"/>
              <a:t>до последних дней. Некрасов создал поистине эпопею национальной жизни, в которой страдание уравновешивается улыбкой, а ощущение безнадежности преодолевается верой в лучшее.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3846933"/>
            <a:ext cx="65613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/>
              <a:t>Некрасов Н. А. Избранные сочинения / Н. А. Некрасов; сост., вступ. </a:t>
            </a:r>
            <a:r>
              <a:rPr lang="ru-RU" b="1" i="1" dirty="0"/>
              <a:t>с</a:t>
            </a:r>
            <a:r>
              <a:rPr lang="ru-RU" b="1" i="1" dirty="0" smtClean="0"/>
              <a:t>татья и примеч. Н. Скатова. – Москва : Художественная литература, 1987. – 607 с., ил. – (Библиотека классики).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В </a:t>
            </a:r>
            <a:r>
              <a:rPr lang="ru-RU" dirty="0"/>
              <a:t>книгу включены избранные стихотворения и поэмы Н</a:t>
            </a:r>
            <a:r>
              <a:rPr lang="ru-RU" dirty="0" smtClean="0"/>
              <a:t>. А. Некрасова </a:t>
            </a:r>
            <a:r>
              <a:rPr lang="ru-RU" dirty="0"/>
              <a:t>(1821-1877), созданные в разные переводы его творчества: "В дороге", "На родине", "Поэт и гражданин", "Железная дорога", "Мороз, Красный нос", "Русские женщины", "Кому на Руси жизнь хорошо" и др. </a:t>
            </a:r>
          </a:p>
        </p:txBody>
      </p:sp>
    </p:spTree>
    <p:extLst>
      <p:ext uri="{BB962C8B-B14F-4D97-AF65-F5344CB8AC3E}">
        <p14:creationId xmlns:p14="http://schemas.microsoft.com/office/powerpoint/2010/main" val="4113350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850037"/>
            <a:ext cx="568863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/>
              <a:t>Некрасов Н. А. Кому на </a:t>
            </a:r>
            <a:r>
              <a:rPr lang="ru-RU" sz="2000" b="1" i="1" dirty="0"/>
              <a:t>Р</a:t>
            </a:r>
            <a:r>
              <a:rPr lang="ru-RU" sz="2000" b="1" i="1" dirty="0" smtClean="0"/>
              <a:t>уси жить хорошо. Стихотворения. Поэмы / Н. А. </a:t>
            </a:r>
            <a:r>
              <a:rPr lang="ru-RU" sz="2000" b="1" i="1" dirty="0"/>
              <a:t>Н</a:t>
            </a:r>
            <a:r>
              <a:rPr lang="ru-RU" sz="2000" b="1" i="1" dirty="0" smtClean="0"/>
              <a:t>екрасов. – Москва : ЭКСМО, 2013. – 736 с. – (Библиотека всемирной литературы).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err="1" smtClean="0"/>
              <a:t>Неиссякающая</a:t>
            </a:r>
            <a:r>
              <a:rPr lang="ru-RU" dirty="0" smtClean="0"/>
              <a:t> </a:t>
            </a:r>
            <a:r>
              <a:rPr lang="ru-RU" dirty="0"/>
              <a:t>сила поэта Н.А. Некрасова - в особой доверительности его художественных интонаций: они обращены к сокровенным сторонам человеческой натуры, угнетаемой повседневностью, испытываемой на прочность социальными конфликтами. Проблемы вечные, но слово Некрасова целит и укрепляет. Литературное наследие Н. Некрасова обширно и разнообразно по жанрам. В книгу включен и знаменитый </a:t>
            </a:r>
            <a:r>
              <a:rPr lang="ru-RU" dirty="0" err="1"/>
              <a:t>панаевский</a:t>
            </a:r>
            <a:r>
              <a:rPr lang="ru-RU" dirty="0"/>
              <a:t> цикл - изумительный памятник любовной лирики ХIХ века, и стихотворения, обращенные к детям, и безусловно, гражданская лирика поэта, интерес к творчеству которого неукоснительно растет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Николай Некрасов - Кому на Руси жить хорошо. Стихотворения. Поэмы обложка кни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268759"/>
            <a:ext cx="2448273" cy="396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564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692696"/>
            <a:ext cx="56886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/>
              <a:t>Некрасов Н. А. Мертвое озеро : роман / Н. А. Некрасов. – Казань : </a:t>
            </a:r>
            <a:r>
              <a:rPr lang="ru-RU" b="1" i="1" dirty="0" err="1" smtClean="0"/>
              <a:t>Таткнигоиздат</a:t>
            </a:r>
            <a:r>
              <a:rPr lang="ru-RU" b="1" i="1" dirty="0" smtClean="0"/>
              <a:t>, 1957. – 772 с.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Роман </a:t>
            </a:r>
            <a:r>
              <a:rPr lang="ru-RU" dirty="0"/>
              <a:t>"Мертвое озеро", как и другие прозаические произведения выдающегося русского поэта Н</a:t>
            </a:r>
            <a:r>
              <a:rPr lang="ru-RU" dirty="0" smtClean="0"/>
              <a:t>. А. Некрасова</a:t>
            </a:r>
            <a:r>
              <a:rPr lang="ru-RU" dirty="0"/>
              <a:t>, недооценен и издавался незаслуженно редко. Между тем написан он (при участии А</a:t>
            </a:r>
            <a:r>
              <a:rPr lang="ru-RU" dirty="0" smtClean="0"/>
              <a:t>. Я. Панаевой</a:t>
            </a:r>
            <a:r>
              <a:rPr lang="ru-RU" dirty="0"/>
              <a:t>) мастерски, дает широкую панорамную картину жизни русского общества середины XIX века. </a:t>
            </a:r>
            <a:r>
              <a:rPr lang="ru-RU" dirty="0" smtClean="0"/>
              <a:t>  </a:t>
            </a:r>
          </a:p>
          <a:p>
            <a:pPr algn="just"/>
            <a:r>
              <a:rPr lang="ru-RU" dirty="0" smtClean="0"/>
              <a:t>Среди </a:t>
            </a:r>
            <a:r>
              <a:rPr lang="ru-RU" dirty="0"/>
              <a:t>героев романа - дворянские аристократы, купцы, актеры и даже уголовники. В центре повествования - волнующая судьба и несчастная любовь молодой женщины.</a:t>
            </a:r>
          </a:p>
          <a:p>
            <a:pPr algn="just"/>
            <a:r>
              <a:rPr lang="ru-RU" dirty="0"/>
              <a:t>Увлекательность сюжета, живой образный язык привлекут к роману внимание широких читательских кругов. И хотя произведение Н</a:t>
            </a:r>
            <a:r>
              <a:rPr lang="ru-RU" dirty="0" smtClean="0"/>
              <a:t>. А. Некрасова </a:t>
            </a:r>
            <a:r>
              <a:rPr lang="ru-RU" dirty="0"/>
              <a:t>нельзя назвать "женским романом" в строгом значении этого понятия, особый интерес оно вызовет у почитателей этого жанра, вновь ставшего популярным в наши дни.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2921957" cy="46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532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584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4.infourok.ru/uploads/ex/00cd/000e6c34-85b0717e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333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755576" y="1124744"/>
            <a:ext cx="7920880" cy="556523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/>
              <a:t>Талантливый русский писатель Некрасов Николай Алексеевич родился 28 ноября 1821 г. в </a:t>
            </a:r>
            <a:r>
              <a:rPr lang="ru-RU" dirty="0" err="1" smtClean="0"/>
              <a:t>Немирово</a:t>
            </a:r>
            <a:r>
              <a:rPr lang="ru-RU" dirty="0" smtClean="0"/>
              <a:t> Подольской губернии. </a:t>
            </a:r>
          </a:p>
          <a:p>
            <a:pPr algn="just"/>
            <a:r>
              <a:rPr lang="ru-RU" dirty="0" smtClean="0"/>
              <a:t>Некрасов родом из некогда богатой дворянской семьи. Но его дед был очень азартным человеком, почти всё состояние проиграл в карты.</a:t>
            </a:r>
          </a:p>
          <a:p>
            <a:pPr algn="just"/>
            <a:r>
              <a:rPr lang="ru-RU" dirty="0" smtClean="0"/>
              <a:t>Семья была многодетной – у будущего поэта было 13 сестер и братьев.			</a:t>
            </a:r>
          </a:p>
          <a:p>
            <a:pPr algn="just"/>
            <a:r>
              <a:rPr lang="ru-RU" dirty="0" smtClean="0"/>
              <a:t>В возрасте 11 лет он поступил в гимназию, где учился до 5 класса. С учебой у юного Некрасова не складывалось. Именно в этот период  Некрасов начинает писать свои первые стихотворения сатирического содержания и записывать их в тетрадь.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7427168" cy="63408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Биография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583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59160" y="292101"/>
            <a:ext cx="7529264" cy="562074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Образование и начало творческого пути</a:t>
            </a:r>
            <a:endParaRPr lang="ru-RU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395536" y="980728"/>
            <a:ext cx="7992888" cy="549322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/>
              <a:t>Отец поэта был жестоким и деспотичным. Он лишил Некрасова материальной помощи, когда тот не захотел поступать на военную службу, а поступил вольнослушателем в университет на филологический факультет. Чтобы не умереть от голода, Некрасов находит подработок, дает уроки и пишет стихи на заказ. </a:t>
            </a:r>
          </a:p>
          <a:p>
            <a:pPr algn="just"/>
            <a:r>
              <a:rPr lang="ru-RU" dirty="0" smtClean="0"/>
              <a:t>Однажды в юности он едва не замёрз до смерти. Как-то зимой в Петербурге его выгнали из комнаты, которую он арендовал, из-за затянувшейся неуплаты. Начинающий поэт действительно мог бы замёрзнуть насмерть, если бы его не спасли местные нищие, которые отвели его в приют для бездомных.</a:t>
            </a:r>
          </a:p>
          <a:p>
            <a:pPr marL="0" indent="0" algn="just">
              <a:buFont typeface="Wingdings 2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23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467544" y="476672"/>
            <a:ext cx="8208912" cy="549275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/>
              <a:t>Николай Некрасов выкупил журнал “Современник”, основанный Пушкиным, и успешно его развивал. Но после того, как журнал стал постепенно склоняться к революционным идеям, он был закрыт царской цензурой. Его закрытия потребовал лично император Александр II.</a:t>
            </a:r>
          </a:p>
          <a:p>
            <a:pPr algn="just"/>
            <a:r>
              <a:rPr lang="ru-RU" dirty="0" smtClean="0"/>
              <a:t> Некрасов пишет эпическую поэму «Кому на Руси жить хорошо» (1866-1876), а также «Русские женщины» (1871-1872), «Дедушка»(1870) – поэмы о декабристах и их женах, еще некоторые сатирические произведения, вершиной которых была поэма «Современники»(1875).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154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27348" y="375655"/>
            <a:ext cx="7457256" cy="34605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Вклад в культуру</a:t>
            </a:r>
            <a:endParaRPr lang="ru-RU" sz="3200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411138" y="980728"/>
            <a:ext cx="7920880" cy="56372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just">
              <a:buFont typeface="Wingdings 2"/>
              <a:buNone/>
            </a:pPr>
            <a:r>
              <a:rPr lang="ru-RU" dirty="0" smtClean="0"/>
              <a:t>Николай Алексеевич стал первым человеком, кто рискнул соединить элегию, лирические и сатирические мотивы в рамках одного стихотворения. Эти смелые эксперименты, впрочем, оказались очень удачными.</a:t>
            </a:r>
          </a:p>
          <a:p>
            <a:pPr marL="0" indent="0" algn="just">
              <a:buFont typeface="Wingdings 2"/>
              <a:buNone/>
            </a:pPr>
            <a:r>
              <a:rPr lang="ru-RU" dirty="0" smtClean="0"/>
              <a:t>    Некрасов знаменит в основном своими      серьёзными стихотворениями, но ничуть не меньше он писал и сатиру. Сочинять сатирические стихотворения он начал ещё в юности, когда учился в университете, из-за чего у него даже возникали конфликты с учителями. Позднее он специально основал журнал “Свисток” для публикации сатирических произведений.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103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35696" y="238966"/>
            <a:ext cx="6696744" cy="936104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/>
              <a:t>Л</a:t>
            </a:r>
            <a:r>
              <a:rPr lang="ru-RU" sz="2800" dirty="0" smtClean="0"/>
              <a:t>итература о  Некрасове Н. А. </a:t>
            </a:r>
            <a:endParaRPr lang="ru-RU" sz="28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88529" y="1175070"/>
            <a:ext cx="8064896" cy="5493224"/>
          </a:xfrm>
          <a:prstGeom prst="rect">
            <a:avLst/>
          </a:prstGeom>
        </p:spPr>
        <p:txBody>
          <a:bodyPr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 smtClean="0"/>
              <a:t>Чуковский К. Мастерство Некрасова / К. Чуковский. – Москва : Советский писатель,1959. - 726 с.</a:t>
            </a:r>
          </a:p>
          <a:p>
            <a:pPr algn="just"/>
            <a:r>
              <a:rPr lang="ru-RU" sz="2000" dirty="0" smtClean="0"/>
              <a:t>Скатов Н. С. Некрасов. Современники и продолжатели. Очерки / Н. С. Скатов. – Ленинград : Советский писатель,1973. – 360 с.</a:t>
            </a:r>
          </a:p>
          <a:p>
            <a:pPr algn="just"/>
            <a:r>
              <a:rPr lang="ru-RU" sz="2000" dirty="0" err="1" smtClean="0"/>
              <a:t>Ащукин</a:t>
            </a:r>
            <a:r>
              <a:rPr lang="ru-RU" sz="2000" dirty="0" smtClean="0"/>
              <a:t> Н. С. Летопись жизни и творчества Н. А. Некрасова / Н. С. </a:t>
            </a:r>
            <a:r>
              <a:rPr lang="ru-RU" sz="2000" dirty="0" err="1" smtClean="0"/>
              <a:t>Ашукин</a:t>
            </a:r>
            <a:r>
              <a:rPr lang="ru-RU" sz="2000" dirty="0" smtClean="0"/>
              <a:t>. – Москва : Академия,1935. – 570 с.</a:t>
            </a:r>
          </a:p>
          <a:p>
            <a:pPr algn="just"/>
            <a:r>
              <a:rPr lang="ru-RU" sz="2000" dirty="0" smtClean="0"/>
              <a:t>Н. А. Некрасов в портретах и иллюстрациях / сост. Э. Ф. </a:t>
            </a:r>
            <a:r>
              <a:rPr lang="ru-RU" sz="2000" dirty="0" err="1" smtClean="0"/>
              <a:t>Голлербах</a:t>
            </a:r>
            <a:r>
              <a:rPr lang="ru-RU" sz="2000" dirty="0" smtClean="0"/>
              <a:t>. - Ленинград, Учпедгиз,1938. – 144 с.</a:t>
            </a:r>
          </a:p>
          <a:p>
            <a:pPr algn="just"/>
            <a:r>
              <a:rPr lang="ru-RU" sz="2000" dirty="0"/>
              <a:t>Панаев И. И. Литературные воспоминания / И. И. Панаев. – Ленинград : Государственное изд – во Художественной литературы, 1950. – 472 с.</a:t>
            </a:r>
          </a:p>
          <a:p>
            <a:pPr algn="just"/>
            <a:r>
              <a:rPr lang="ru-RU" sz="2000" dirty="0" smtClean="0"/>
              <a:t>Скатов Н. Н. Некрасов / Н. Н. Скатов. – 2-е. изд., испр. – Москва : Молодая гвардия, 2004. – 426 </a:t>
            </a:r>
            <a:r>
              <a:rPr lang="en-US" sz="2000" dirty="0" smtClean="0"/>
              <a:t>[</a:t>
            </a:r>
            <a:r>
              <a:rPr lang="ru-RU" sz="2000" dirty="0" smtClean="0"/>
              <a:t>6</a:t>
            </a:r>
            <a:r>
              <a:rPr lang="en-US" sz="2000" dirty="0" smtClean="0"/>
              <a:t>]</a:t>
            </a:r>
            <a:r>
              <a:rPr lang="ru-RU" sz="2000" dirty="0" smtClean="0"/>
              <a:t> с.: ил. – (Жизнь замечательных людей).</a:t>
            </a:r>
          </a:p>
          <a:p>
            <a:pPr marL="137160" indent="0" algn="just">
              <a:buNone/>
            </a:pPr>
            <a:endParaRPr lang="ru-RU" sz="2400" dirty="0" smtClean="0"/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36582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843808" y="260648"/>
            <a:ext cx="6048672" cy="2736304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sz="2400" b="1" i="1" dirty="0"/>
              <a:t>Чуковский К. Мастерство Некрасова / К. Чуковский. – Москва : Советский писатель</a:t>
            </a:r>
            <a:r>
              <a:rPr lang="ru-RU" sz="2400" b="1" i="1" dirty="0" smtClean="0"/>
              <a:t>, 1959</a:t>
            </a:r>
            <a:r>
              <a:rPr lang="ru-RU" sz="2400" b="1" i="1" dirty="0"/>
              <a:t>. – 726 с</a:t>
            </a:r>
            <a:r>
              <a:rPr lang="ru-RU" sz="2400" b="1" i="1" dirty="0" smtClean="0"/>
              <a:t>.</a:t>
            </a:r>
          </a:p>
          <a:p>
            <a:pPr marL="137160" indent="0" algn="just">
              <a:buNone/>
            </a:pPr>
            <a:endParaRPr lang="ru-RU" b="1" i="1" dirty="0" smtClean="0"/>
          </a:p>
          <a:p>
            <a:pPr algn="just"/>
            <a:r>
              <a:rPr lang="ru-RU" sz="1800" dirty="0" smtClean="0"/>
              <a:t>Исследовательская работа по изучению поэтического стиля Некрасова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088232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088232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5"/>
          <p:cNvSpPr>
            <a:spLocks noGrp="1"/>
          </p:cNvSpPr>
          <p:nvPr>
            <p:ph sz="half" idx="2"/>
          </p:nvPr>
        </p:nvSpPr>
        <p:spPr>
          <a:xfrm>
            <a:off x="2771800" y="3523872"/>
            <a:ext cx="6048672" cy="2736304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sz="2400" b="1" i="1" dirty="0" err="1"/>
              <a:t>Ашукин</a:t>
            </a:r>
            <a:r>
              <a:rPr lang="ru-RU" sz="2400" b="1" i="1" dirty="0"/>
              <a:t> Н. Летопись жизни и творчества Н. А. Некрасова / Н. </a:t>
            </a:r>
            <a:r>
              <a:rPr lang="ru-RU" sz="2400" b="1" i="1" dirty="0" err="1"/>
              <a:t>Ашукин</a:t>
            </a:r>
            <a:r>
              <a:rPr lang="ru-RU" sz="2400" b="1" i="1" dirty="0"/>
              <a:t>. – Москва : Академия, 1935. – 568 с</a:t>
            </a:r>
            <a:r>
              <a:rPr lang="ru-RU" sz="2400" b="1" i="1" dirty="0" smtClean="0"/>
              <a:t>.</a:t>
            </a:r>
          </a:p>
          <a:p>
            <a:pPr marL="137160" indent="0" algn="just">
              <a:buNone/>
            </a:pPr>
            <a:endParaRPr lang="ru-RU" b="1" i="1" dirty="0" smtClean="0"/>
          </a:p>
          <a:p>
            <a:pPr algn="just"/>
            <a:r>
              <a:rPr lang="ru-RU" sz="1800" dirty="0" smtClean="0"/>
              <a:t>Летопись жизни и творчества Н.А. Некрасова и указатели произведений, сборников и книг.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784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55776" y="332656"/>
            <a:ext cx="6408712" cy="2592288"/>
          </a:xfrm>
        </p:spPr>
        <p:txBody>
          <a:bodyPr>
            <a:normAutofit fontScale="92500" lnSpcReduction="20000"/>
          </a:bodyPr>
          <a:lstStyle/>
          <a:p>
            <a:pPr marL="137160" indent="0" algn="just">
              <a:buNone/>
            </a:pPr>
            <a:r>
              <a:rPr lang="ru-RU" sz="2400" b="1" i="1" dirty="0"/>
              <a:t>Скатов Н. С. Некрасов. Современники и продолжатели. Очерки / Н. С. Скатов. – Ленинград : Советский писатель</a:t>
            </a:r>
            <a:r>
              <a:rPr lang="ru-RU" sz="2400" b="1" i="1" dirty="0" smtClean="0"/>
              <a:t>, 1973</a:t>
            </a:r>
            <a:r>
              <a:rPr lang="ru-RU" sz="2400" b="1" i="1" dirty="0"/>
              <a:t>. – 360 с</a:t>
            </a:r>
            <a:r>
              <a:rPr lang="ru-RU" sz="2400" b="1" i="1" dirty="0" smtClean="0"/>
              <a:t>.</a:t>
            </a:r>
          </a:p>
          <a:p>
            <a:pPr marL="137160" indent="0" algn="just">
              <a:buNone/>
            </a:pPr>
            <a:endParaRPr lang="ru-RU" b="1" i="1" dirty="0" smtClean="0"/>
          </a:p>
          <a:p>
            <a:pPr algn="just"/>
            <a:r>
              <a:rPr lang="ru-RU" sz="1900" dirty="0" smtClean="0"/>
              <a:t>Влияние Некрасова в поэзии 19-20 веков.</a:t>
            </a:r>
          </a:p>
          <a:p>
            <a:pPr algn="just"/>
            <a:r>
              <a:rPr lang="ru-RU" sz="1900" dirty="0" smtClean="0"/>
              <a:t>Некрасов и Фет.</a:t>
            </a:r>
          </a:p>
          <a:p>
            <a:pPr algn="just"/>
            <a:r>
              <a:rPr lang="ru-RU" sz="1900" dirty="0" smtClean="0"/>
              <a:t>Некрасов и Тютчев.</a:t>
            </a:r>
          </a:p>
          <a:p>
            <a:pPr algn="just"/>
            <a:r>
              <a:rPr lang="ru-RU" sz="1900" dirty="0" smtClean="0"/>
              <a:t>Некрасов и советская поэзия.</a:t>
            </a:r>
            <a:endParaRPr lang="ru-RU" sz="1900" dirty="0"/>
          </a:p>
        </p:txBody>
      </p:sp>
      <p:pic>
        <p:nvPicPr>
          <p:cNvPr id="1026" name="Picture 2" descr="https://antique.newbookshop.ru/pict/10058688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32656"/>
            <a:ext cx="1944217" cy="29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3264"/>
            <a:ext cx="2016223" cy="2866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99792" y="3503264"/>
            <a:ext cx="6264696" cy="265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lvl="0" algn="just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2200" b="1" i="1" dirty="0"/>
              <a:t>Н. А. Некрасов в портретах и иллюстрациях. Пособие для учителей / сост. Э. Ф. </a:t>
            </a:r>
            <a:r>
              <a:rPr lang="ru-RU" sz="2200" b="1" i="1" dirty="0" err="1"/>
              <a:t>Голлербах</a:t>
            </a:r>
            <a:r>
              <a:rPr lang="ru-RU" sz="2200" b="1" i="1" dirty="0"/>
              <a:t>. - </a:t>
            </a:r>
            <a:r>
              <a:rPr lang="ru-RU" sz="2200" b="1" i="1" dirty="0" err="1"/>
              <a:t>Лениград</a:t>
            </a:r>
            <a:r>
              <a:rPr lang="ru-RU" sz="2200" b="1" i="1" dirty="0"/>
              <a:t> : </a:t>
            </a:r>
            <a:r>
              <a:rPr lang="ru-RU" sz="2200" b="1" i="1" dirty="0" err="1"/>
              <a:t>Учпедгиз</a:t>
            </a:r>
            <a:r>
              <a:rPr lang="ru-RU" sz="2200" b="1" i="1" dirty="0" smtClean="0"/>
              <a:t>, 1938</a:t>
            </a:r>
            <a:r>
              <a:rPr lang="ru-RU" sz="2200" b="1" i="1" dirty="0"/>
              <a:t>. – 144 с</a:t>
            </a:r>
            <a:r>
              <a:rPr lang="ru-RU" sz="2200" b="1" i="1" dirty="0" smtClean="0"/>
              <a:t>.</a:t>
            </a:r>
          </a:p>
          <a:p>
            <a:pPr marL="137160" lvl="0" algn="just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endParaRPr lang="ru-RU" dirty="0" smtClean="0">
              <a:solidFill>
                <a:prstClr val="white"/>
              </a:solidFill>
            </a:endParaRPr>
          </a:p>
          <a:p>
            <a:pPr marL="548640" lvl="0" indent="-411480" algn="just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ru-RU" dirty="0" smtClean="0">
                <a:solidFill>
                  <a:prstClr val="white"/>
                </a:solidFill>
              </a:rPr>
              <a:t>112 </a:t>
            </a:r>
            <a:r>
              <a:rPr lang="ru-RU" dirty="0">
                <a:solidFill>
                  <a:prstClr val="white"/>
                </a:solidFill>
              </a:rPr>
              <a:t>репродукций с картин, рисунков, литографий, автографов.</a:t>
            </a:r>
          </a:p>
          <a:p>
            <a:pPr marL="548640" lvl="0" indent="-411480" algn="just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ru-RU" dirty="0">
                <a:solidFill>
                  <a:prstClr val="white"/>
                </a:solidFill>
              </a:rPr>
              <a:t>2 статьи : «Жизнь и творчество Н</a:t>
            </a:r>
            <a:r>
              <a:rPr lang="ru-RU" dirty="0" smtClean="0">
                <a:solidFill>
                  <a:prstClr val="white"/>
                </a:solidFill>
              </a:rPr>
              <a:t>. А. Некрасова</a:t>
            </a:r>
            <a:r>
              <a:rPr lang="ru-RU" dirty="0">
                <a:solidFill>
                  <a:prstClr val="white"/>
                </a:solidFill>
              </a:rPr>
              <a:t>» и «Н</a:t>
            </a:r>
            <a:r>
              <a:rPr lang="ru-RU" dirty="0" smtClean="0">
                <a:solidFill>
                  <a:prstClr val="white"/>
                </a:solidFill>
              </a:rPr>
              <a:t>. А</a:t>
            </a:r>
            <a:r>
              <a:rPr lang="ru-RU" dirty="0">
                <a:solidFill>
                  <a:prstClr val="white"/>
                </a:solidFill>
              </a:rPr>
              <a:t>. Некрасов в изобразительном искусстве.</a:t>
            </a:r>
          </a:p>
        </p:txBody>
      </p:sp>
    </p:spTree>
    <p:extLst>
      <p:ext uri="{BB962C8B-B14F-4D97-AF65-F5344CB8AC3E}">
        <p14:creationId xmlns:p14="http://schemas.microsoft.com/office/powerpoint/2010/main" val="33742332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250</TotalTime>
  <Words>1823</Words>
  <Application>Microsoft Office PowerPoint</Application>
  <PresentationFormat>Экран (4:3)</PresentationFormat>
  <Paragraphs>100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200 лет со дня рождения великого русского писателя Н. А. Некрасова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ws lib-02</dc:creator>
  <cp:lastModifiedBy>ws lib-01</cp:lastModifiedBy>
  <cp:revision>22</cp:revision>
  <dcterms:created xsi:type="dcterms:W3CDTF">2021-11-11T08:21:40Z</dcterms:created>
  <dcterms:modified xsi:type="dcterms:W3CDTF">2023-10-16T08:13:35Z</dcterms:modified>
</cp:coreProperties>
</file>